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627" r:id="rId3"/>
    <p:sldId id="628" r:id="rId4"/>
    <p:sldId id="629" r:id="rId5"/>
    <p:sldId id="63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41" r:id="rId15"/>
    <p:sldId id="640" r:id="rId16"/>
    <p:sldId id="639" r:id="rId17"/>
  </p:sldIdLst>
  <p:sldSz cx="10071100" cy="75565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Arial" charset="0"/>
        <a:ea typeface="ヒラギノ角ゴ ProN W3"/>
        <a:cs typeface="ヒラギノ角ゴ ProN W3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9296" autoAdjust="0"/>
  </p:normalViewPr>
  <p:slideViewPr>
    <p:cSldViewPr>
      <p:cViewPr>
        <p:scale>
          <a:sx n="70" d="100"/>
          <a:sy n="70" d="100"/>
        </p:scale>
        <p:origin x="-1278" y="-72"/>
      </p:cViewPr>
      <p:guideLst>
        <p:guide orient="horz" pos="2284"/>
        <p:guide pos="54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EB84B961-338A-4840-8C0C-17C7D6FC583F}" type="datetimeFigureOut">
              <a:rPr lang="en-US"/>
              <a:pPr>
                <a:defRPr/>
              </a:pPr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AA601462-2F01-41A8-ADB1-AE57A19E5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10179920-1F94-4F2E-BE58-B8C27EC9C262}" type="datetimeFigureOut">
              <a:rPr lang="zh-CN" altLang="en-US"/>
              <a:pPr>
                <a:defRPr/>
              </a:pPr>
              <a:t>2012/5/23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" charset="0"/>
                <a:ea typeface="+mn-ea"/>
                <a:cs typeface="+mn-cs"/>
                <a:sym typeface="Gill Sans" charset="0"/>
              </a:defRPr>
            </a:lvl1pPr>
          </a:lstStyle>
          <a:p>
            <a:pPr>
              <a:defRPr/>
            </a:pPr>
            <a:fld id="{2C296899-08DC-4FB5-84F3-AA51DABFC1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511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zh-CN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187542-DCEE-4A07-B326-714B3863EAC2}" type="slidenum">
              <a:rPr lang="zh-CN" altLang="en-US" smtClean="0">
                <a:latin typeface="Gill Sans"/>
                <a:cs typeface="ヒラギノ角ゴ ProN W3"/>
                <a:sym typeface="Gill Sans"/>
              </a:rPr>
              <a:pPr/>
              <a:t>1</a:t>
            </a:fld>
            <a:endParaRPr lang="en-US" altLang="zh-CN" smtClean="0">
              <a:latin typeface="Gill Sans"/>
              <a:cs typeface="ヒラギノ角ゴ ProN W3"/>
              <a:sym typeface="Gill 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59800" cy="1619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1488"/>
            <a:ext cx="7048500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F1AFC-C976-4572-87CF-3D789792EE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3713"/>
            <a:ext cx="9064625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B79C-2626-4010-B589-4E2E9B74E2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2500" y="303213"/>
            <a:ext cx="2265363" cy="64468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3213"/>
            <a:ext cx="6646862" cy="64468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375FF-8F76-4466-B32C-5FBAF296A5C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3713"/>
            <a:ext cx="9064625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1090-8A68-47D5-B1D2-B34696F935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6163"/>
            <a:ext cx="8561387" cy="150018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1988"/>
            <a:ext cx="8561387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4EDFA-5295-479E-9B12-9D1FC2B8695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56112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3713"/>
            <a:ext cx="4456113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13D1C-24E4-48C8-A131-33B465D331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0688"/>
            <a:ext cx="4449762" cy="7064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7125"/>
            <a:ext cx="4449762" cy="4352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6513" y="1690688"/>
            <a:ext cx="4451350" cy="7064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6513" y="2397125"/>
            <a:ext cx="4451350" cy="43529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FB36B-FC80-487F-9192-695467AD0B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4625" cy="12588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C5F00-DCC0-417F-B940-BBE2B6220D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10090150" cy="914400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>
              <a:defRPr/>
            </a:pPr>
            <a:endParaRPr lang="zh-CN" altLang="en-US">
              <a:latin typeface="Gill Sans" charset="0"/>
              <a:ea typeface="宋体" pitchFamily="2" charset="-122"/>
              <a:cs typeface="+mn-cs"/>
              <a:sym typeface="Gill Sans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4950" y="0"/>
            <a:ext cx="9836150" cy="900113"/>
          </a:xfrm>
          <a:prstGeom prst="rect">
            <a:avLst/>
          </a:prstGeom>
        </p:spPr>
        <p:txBody>
          <a:bodyPr anchor="ctr"/>
          <a:lstStyle/>
          <a:p>
            <a:r>
              <a:rPr lang="en-US" altLang="zh-CN" dirty="0" smtClean="0"/>
              <a:t>Outline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5D4A-8B31-4FB4-8082-2E19FCE99C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3112" cy="12795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0" y="301625"/>
            <a:ext cx="5630863" cy="6448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1150"/>
            <a:ext cx="3313112" cy="5168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E5BFB-6F0C-4536-9892-F76C5C6770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263" y="5289550"/>
            <a:ext cx="6043612" cy="623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3263" y="674688"/>
            <a:ext cx="6043612" cy="4533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3263" y="5913438"/>
            <a:ext cx="6043612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2EC2-A432-4359-B398-FCA9D5743A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702800" y="7075488"/>
            <a:ext cx="182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8000"/>
              </a:lnSpc>
              <a:defRPr sz="1200">
                <a:solidFill>
                  <a:srgbClr val="000080"/>
                </a:solidFill>
                <a:latin typeface="Arial" charset="0"/>
                <a:ea typeface="宋体" pitchFamily="2" charset="-122"/>
                <a:cs typeface="Arial" charset="0"/>
                <a:sym typeface="Arial" charset="0"/>
              </a:defRPr>
            </a:lvl1pPr>
          </a:lstStyle>
          <a:p>
            <a:pPr>
              <a:defRPr/>
            </a:pPr>
            <a:fld id="{7DDA1615-A86C-4670-863C-2F59672C89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60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2pPr>
      <a:lvl3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3pPr>
      <a:lvl4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4pPr>
      <a:lvl5pPr algn="l" rtl="0" eaLnBrk="0" fontAlgn="base" hangingPunct="0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5pPr>
      <a:lvl6pPr marL="4572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9144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3716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828800" algn="l" rtl="0" fontAlgn="base">
        <a:lnSpc>
          <a:spcPct val="97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423863" indent="-317500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SzPct val="37000"/>
        <a:buChar char="•"/>
        <a:defRPr sz="28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1pPr>
      <a:lvl2pPr marL="858838" indent="-284163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−"/>
        <a:defRPr sz="28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2pPr>
      <a:lvl3pPr marL="1290638" indent="-212725" algn="l" rtl="0" eaLnBrk="0" fontAlgn="base" hangingPunct="0">
        <a:lnSpc>
          <a:spcPct val="110000"/>
        </a:lnSpc>
        <a:spcBef>
          <a:spcPts val="300"/>
        </a:spcBef>
        <a:spcAft>
          <a:spcPct val="0"/>
        </a:spcAft>
        <a:buClr>
          <a:srgbClr val="000000"/>
        </a:buClr>
        <a:buSzPct val="44000"/>
        <a:buFont typeface="Wingdings" pitchFamily="2" charset="2"/>
        <a:buChar char="l"/>
        <a:defRPr sz="24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3pPr>
      <a:lvl4pPr marL="1722438" indent="-211138" algn="l" rtl="0" eaLnBrk="0" fontAlgn="base" hangingPunct="0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−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4pPr>
      <a:lvl5pPr marL="2154238" indent="-212725" algn="l" rtl="0" eaLnBrk="0" fontAlgn="base" hangingPunct="0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pitchFamily="2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5pPr>
      <a:lvl6pPr marL="26114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6pPr>
      <a:lvl7pPr marL="30686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7pPr>
      <a:lvl8pPr marL="35258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8pPr>
      <a:lvl9pPr marL="3983038" indent="-212725" algn="l" rtl="0" fontAlgn="base">
        <a:lnSpc>
          <a:spcPct val="110000"/>
        </a:lnSpc>
        <a:spcBef>
          <a:spcPts val="200"/>
        </a:spcBef>
        <a:spcAft>
          <a:spcPct val="0"/>
        </a:spcAft>
        <a:buClr>
          <a:srgbClr val="000000"/>
        </a:buClr>
        <a:buSzPct val="44000"/>
        <a:buFont typeface="Wingdings" charset="2"/>
        <a:buChar char="l"/>
        <a:defRPr sz="2000">
          <a:solidFill>
            <a:srgbClr val="000080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imulationresearch.lbl.gov/modelica/WorkShops/2012-05-07-lbn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mulationresearch.lbl.gov/modelica/releases/latest/help/Buildings_Examples_ChillerPlant_BaseClasses_Controls_Example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10090150" cy="914400"/>
          </a:xfrm>
          <a:prstGeom prst="rect">
            <a:avLst/>
          </a:prstGeom>
          <a:solidFill>
            <a:schemeClr val="accent1"/>
          </a:solidFill>
          <a:ln w="9360">
            <a:solidFill>
              <a:srgbClr val="000080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algn="ctr"/>
            <a:endParaRPr lang="zh-CN" altLang="en-US">
              <a:latin typeface="Gill Sans"/>
              <a:ea typeface="SimSun" pitchFamily="2" charset="-122"/>
            </a:endParaRPr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304800" y="4464050"/>
            <a:ext cx="960755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97000"/>
              </a:lnSpc>
              <a:tabLst>
                <a:tab pos="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398000" algn="l"/>
              </a:tabLst>
            </a:pPr>
            <a:r>
              <a:rPr lang="en-US" sz="3200" b="1" dirty="0" smtClean="0">
                <a:solidFill>
                  <a:srgbClr val="22228B"/>
                </a:solidFill>
                <a:ea typeface="SimSun" pitchFamily="2" charset="-122"/>
                <a:cs typeface="Arial" charset="0"/>
              </a:rPr>
              <a:t>Modelica Training Workshop 5</a:t>
            </a:r>
          </a:p>
          <a:p>
            <a:pPr>
              <a:lnSpc>
                <a:spcPct val="97000"/>
              </a:lnSpc>
              <a:tabLst>
                <a:tab pos="0" algn="l"/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  <a:tab pos="9398000" algn="l"/>
              </a:tabLst>
            </a:pPr>
            <a:endParaRPr lang="en-US" altLang="zh-CN" sz="3200" b="1" dirty="0">
              <a:solidFill>
                <a:srgbClr val="22228B"/>
              </a:solidFill>
              <a:ea typeface="SimSun" pitchFamily="2" charset="-122"/>
              <a:cs typeface="Arial" charset="0"/>
              <a:sym typeface="Arial" charset="0"/>
            </a:endParaRPr>
          </a:p>
        </p:txBody>
      </p:sp>
      <p:sp>
        <p:nvSpPr>
          <p:cNvPr id="15363" name="Rectangle 3"/>
          <p:cNvSpPr>
            <a:spLocks/>
          </p:cNvSpPr>
          <p:nvPr/>
        </p:nvSpPr>
        <p:spPr bwMode="auto">
          <a:xfrm>
            <a:off x="311150" y="5343525"/>
            <a:ext cx="8915400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2300" dirty="0">
                <a:solidFill>
                  <a:srgbClr val="000080"/>
                </a:solidFill>
                <a:ea typeface="SimSun" pitchFamily="2" charset="-122"/>
                <a:cs typeface="Arial" charset="0"/>
                <a:sym typeface="Arial" charset="0"/>
              </a:rPr>
              <a:t>Wangda Zuo, Michael </a:t>
            </a:r>
            <a:r>
              <a:rPr lang="en-US" altLang="zh-CN" sz="2300" dirty="0" smtClean="0">
                <a:solidFill>
                  <a:srgbClr val="000080"/>
                </a:solidFill>
                <a:ea typeface="SimSun" pitchFamily="2" charset="-122"/>
                <a:cs typeface="Arial" charset="0"/>
                <a:sym typeface="Arial" charset="0"/>
              </a:rPr>
              <a:t>Wetter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endParaRPr lang="en-US" altLang="zh-CN" sz="1600" dirty="0" smtClean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Simulation Research Group</a:t>
            </a: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Energy and Environmental Technologies Division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Lawrence Berkeley National Laboratory, </a:t>
            </a: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USA</a:t>
            </a: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r>
              <a:rPr lang="en-US" altLang="zh-CN" sz="1600" dirty="0" smtClean="0">
                <a:solidFill>
                  <a:schemeClr val="tx2"/>
                </a:solidFill>
                <a:ea typeface="SimSun" pitchFamily="2" charset="-122"/>
                <a:cs typeface="Arial" charset="0"/>
                <a:sym typeface="Arial" charset="0"/>
              </a:rPr>
              <a:t>5/23/2012</a:t>
            </a: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  <a:p>
            <a:pPr marL="423863" indent="-317500">
              <a:lnSpc>
                <a:spcPct val="110000"/>
              </a:lnSpc>
              <a:spcBef>
                <a:spcPts val="300"/>
              </a:spcBef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</a:pPr>
            <a:endParaRPr lang="en-US" altLang="zh-CN" sz="1600" dirty="0">
              <a:solidFill>
                <a:schemeClr val="tx2"/>
              </a:solidFill>
              <a:ea typeface="SimSun" pitchFamily="2" charset="-122"/>
              <a:cs typeface="Arial" charset="0"/>
              <a:sym typeface="Arial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400" y="-63500"/>
            <a:ext cx="101219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5365" name="Picture 2" descr="http://t1.gstatic.com/images?q=tbn:ANd9GcQkaYSoXhIWPeUNEGIZvmGogG2_-7-iHKWNLq_Zmy0MjTWIp5L4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6950" y="5835650"/>
            <a:ext cx="27241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10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150" y="2091194"/>
            <a:ext cx="96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 System model</a:t>
            </a:r>
          </a:p>
          <a:p>
            <a:r>
              <a:rPr lang="en-US" sz="2400" dirty="0" smtClean="0"/>
              <a:t>	m1_flow_nominal=</a:t>
            </a:r>
            <a:r>
              <a:rPr lang="en-US" sz="2400" dirty="0" err="1" smtClean="0"/>
              <a:t>mCW_flow_nominal</a:t>
            </a:r>
            <a:r>
              <a:rPr lang="en-US" sz="2400" dirty="0"/>
              <a:t>,</a:t>
            </a:r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Buildings.Fluid.HeatExchangers.ConstantEffectiveness</a:t>
            </a:r>
            <a:endParaRPr lang="en-US" sz="2400" dirty="0" smtClean="0"/>
          </a:p>
          <a:p>
            <a:r>
              <a:rPr lang="en-US" sz="2400" dirty="0" smtClean="0"/>
              <a:t>	m1_flow_nominal</a:t>
            </a:r>
            <a:endParaRPr lang="en-US" sz="2400" dirty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Buildings.Fluid.HeatExchangers.BaseClasses.PartialEffectiveness</a:t>
            </a:r>
            <a:endParaRPr lang="en-US" sz="2400" dirty="0" smtClean="0"/>
          </a:p>
          <a:p>
            <a:r>
              <a:rPr lang="en-US" sz="2400" dirty="0" smtClean="0"/>
              <a:t>	m1_flow_nominal</a:t>
            </a:r>
          </a:p>
          <a:p>
            <a:r>
              <a:rPr lang="en-US" sz="2400" dirty="0" smtClean="0"/>
              <a:t>4. </a:t>
            </a:r>
            <a:r>
              <a:rPr lang="en-US" sz="2400" dirty="0" err="1" smtClean="0"/>
              <a:t>Buildings.Fluid.Interfaces.StaticFourPortHeatMassExchanger</a:t>
            </a:r>
            <a:endParaRPr lang="en-US" sz="2400" dirty="0"/>
          </a:p>
          <a:p>
            <a:r>
              <a:rPr lang="en-US" sz="2400" dirty="0" smtClean="0"/>
              <a:t>5. </a:t>
            </a:r>
            <a:r>
              <a:rPr lang="en-US" sz="2400" dirty="0" err="1"/>
              <a:t>Buildings.Fluid.Interfaces.</a:t>
            </a:r>
            <a:r>
              <a:rPr lang="en-US" sz="2400" dirty="0" err="1" smtClean="0"/>
              <a:t>PartialFourPortInterface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8544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Find the path of propagating (e.g. Heat Exchanger):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1351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11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5285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Source and Boundary Condition</a:t>
            </a:r>
            <a:endParaRPr lang="en-US" sz="2800" dirty="0"/>
          </a:p>
        </p:txBody>
      </p:sp>
      <p:pic>
        <p:nvPicPr>
          <p:cNvPr id="1026" name="Picture 2" descr="_images/MixingVolumeIniti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672" y="5149850"/>
            <a:ext cx="353377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endCxn id="1030" idx="1"/>
          </p:cNvCxnSpPr>
          <p:nvPr/>
        </p:nvCxnSpPr>
        <p:spPr bwMode="auto">
          <a:xfrm>
            <a:off x="3054350" y="3089605"/>
            <a:ext cx="88446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8" name="Picture 4" descr="http://i00.i.aliimg.com/photo/v0/10924856/Electric_Clean_Water_Pum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390" y="2289506"/>
            <a:ext cx="194599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otec FP7120 35 Gallon Capacity Pre-Charged Vertical Pressure Tank -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810" y="2041855"/>
            <a:ext cx="20955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/>
          <p:cNvCxnSpPr>
            <a:stCxn id="1030" idx="3"/>
          </p:cNvCxnSpPr>
          <p:nvPr/>
        </p:nvCxnSpPr>
        <p:spPr bwMode="auto">
          <a:xfrm>
            <a:off x="6034310" y="3089606"/>
            <a:ext cx="98244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32" name="Picture 8" descr="http://t0.gstatic.com/images?q=tbn:ANd9GcRSRkBuKhUiVKrIn2FI7O2QOO5wZR67d3dA5rSQ7th8s2NQMU_OH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2165680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45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12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5384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Source and Boundary Condition</a:t>
            </a:r>
            <a:endParaRPr lang="en-US" sz="2800" dirty="0"/>
          </a:p>
        </p:txBody>
      </p:sp>
      <p:pic>
        <p:nvPicPr>
          <p:cNvPr id="1026" name="Picture 2" descr="_images/MixingVolumeIniti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150" y="1710670"/>
            <a:ext cx="353377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149350" y="3348375"/>
            <a:ext cx="6934200" cy="3477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750000"/>
                </a:solidFill>
                <a:effectLst/>
                <a:latin typeface="+mj-lt"/>
                <a:cs typeface="Consolas" pitchFamily="49" charset="0"/>
              </a:rPr>
              <a:t>Step 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750000"/>
                </a:solidFill>
                <a:effectLst/>
                <a:latin typeface="+mj-lt"/>
                <a:cs typeface="Consolas" pitchFamily="49" charset="0"/>
              </a:rPr>
              <a:t>Modelica.Fluid.Sources.MassFlowSource_T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22E4D"/>
                </a:solidFill>
                <a:effectLst/>
                <a:latin typeface="+mj-lt"/>
              </a:rPr>
              <a:t>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750000"/>
                </a:solidFill>
                <a:effectLst/>
                <a:latin typeface="+mj-lt"/>
                <a:cs typeface="Consolas" pitchFamily="49" charset="0"/>
              </a:rPr>
              <a:t>Buildings.Fluid.MixingVolumes.MixingVolume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750000"/>
              </a:solidFill>
              <a:effectLst/>
              <a:latin typeface="+mj-lt"/>
              <a:cs typeface="Consolas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750000"/>
                </a:solidFill>
                <a:effectLst/>
                <a:latin typeface="+mj-lt"/>
                <a:cs typeface="Consolas" pitchFamily="49" charset="0"/>
              </a:rPr>
              <a:t>Buildings.Fluid.Sources.FixedBoundary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22E4D"/>
                </a:solidFill>
                <a:effectLst/>
                <a:latin typeface="+mj-lt"/>
              </a:rPr>
              <a:t>,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smtClean="0">
                <a:solidFill>
                  <a:schemeClr val="tx2"/>
                </a:solidFill>
                <a:latin typeface="+mj-lt"/>
              </a:rPr>
              <a:t>Step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Define the parameters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US" sz="2000" dirty="0">
              <a:solidFill>
                <a:schemeClr val="tx2"/>
              </a:solidFill>
              <a:latin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Step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</a:rPr>
              <a:t>Check the grammar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</a:rPr>
              <a:t>Compile and run simulation (need license)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028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13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3485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Model Fluid Junction</a:t>
            </a:r>
            <a:endParaRPr lang="en-US" sz="2800" dirty="0"/>
          </a:p>
        </p:txBody>
      </p:sp>
      <p:pic>
        <p:nvPicPr>
          <p:cNvPr id="4098" name="Picture 2" descr="_images/fluidJunctionMixingSplit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0" y="1709508"/>
            <a:ext cx="4419600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66274" y="6902450"/>
            <a:ext cx="1364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Correct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576074" y="6902450"/>
            <a:ext cx="1237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Wrong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67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14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472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Thermal Expansion of Water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52" y="2254250"/>
            <a:ext cx="46386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805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15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4728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Thermal Expansion of Water</a:t>
            </a:r>
            <a:endParaRPr lang="en-US" sz="2800" dirty="0"/>
          </a:p>
        </p:txBody>
      </p:sp>
      <p:pic>
        <p:nvPicPr>
          <p:cNvPr id="6146" name="Picture 2" descr="_images/flowCircuitWithExpansionVess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6" y="2435225"/>
            <a:ext cx="4705350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_images/flowCircuitWithBoundar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268" y="2635250"/>
            <a:ext cx="45339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8720" y="6253860"/>
            <a:ext cx="2617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Expansion Vessel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330950" y="6292850"/>
            <a:ext cx="2768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Fixed Pressure BC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8228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16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Thermal-fluid System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267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Nominal Values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83056" y="2116257"/>
            <a:ext cx="9200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Parameters </a:t>
            </a:r>
            <a:r>
              <a:rPr lang="en-US" sz="2400" dirty="0"/>
              <a:t>for the nominal operating conditions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Value set to </a:t>
            </a:r>
            <a:r>
              <a:rPr lang="en-US" sz="2400" dirty="0"/>
              <a:t>component typically have if they are run at full load or design conditions</a:t>
            </a:r>
          </a:p>
        </p:txBody>
      </p:sp>
    </p:spTree>
    <p:extLst>
      <p:ext uri="{BB962C8B-B14F-4D97-AF65-F5344CB8AC3E}">
        <p14:creationId xmlns:p14="http://schemas.microsoft.com/office/powerpoint/2010/main" val="1440822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2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503202" y="1339850"/>
            <a:ext cx="834234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Part 1: </a:t>
            </a:r>
            <a:r>
              <a:rPr lang="en-US" sz="2800" dirty="0"/>
              <a:t>Discrete Events and Hybrid Systems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Part 2: Best Practice</a:t>
            </a:r>
          </a:p>
          <a:p>
            <a:r>
              <a:rPr lang="en-US" sz="2800" dirty="0" smtClean="0"/>
              <a:t>2.2 Build </a:t>
            </a:r>
            <a:r>
              <a:rPr lang="en-US" sz="2800" dirty="0"/>
              <a:t>L</a:t>
            </a:r>
            <a:r>
              <a:rPr lang="en-US" sz="2800" dirty="0" smtClean="0"/>
              <a:t>arge System Models</a:t>
            </a:r>
          </a:p>
          <a:p>
            <a:r>
              <a:rPr lang="en-US" sz="2800" dirty="0" smtClean="0"/>
              <a:t>2.3 Propagating Parameters and Media Packages  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571938" y="4975364"/>
            <a:ext cx="8273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Workshop Website:</a:t>
            </a:r>
          </a:p>
          <a:p>
            <a:r>
              <a:rPr lang="en-US" sz="2000" dirty="0">
                <a:hlinkClick r:id="rId2"/>
              </a:rPr>
              <a:t>https://simulationresearch.lbl.gov/modelica/WorkShops/2012-05-07-lbnl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5078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3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Exercise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9350" y="210185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</a:rPr>
              <a:t>model </a:t>
            </a:r>
            <a:r>
              <a:rPr lang="en-US" sz="2000" dirty="0" err="1" smtClean="0">
                <a:latin typeface="Courier New" pitchFamily="49" charset="0"/>
              </a:rPr>
              <a:t>ifwhen</a:t>
            </a:r>
            <a:endParaRPr lang="en-US" sz="2000" dirty="0" smtClean="0">
              <a:latin typeface="Courier New" pitchFamily="49" charset="0"/>
            </a:endParaRPr>
          </a:p>
          <a:p>
            <a:pPr lvl="1"/>
            <a:r>
              <a:rPr lang="en-US" sz="2000" dirty="0" smtClean="0">
                <a:latin typeface="Courier New" pitchFamily="49" charset="0"/>
              </a:rPr>
              <a:t>  Real x;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Real y;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Real z;</a:t>
            </a:r>
          </a:p>
          <a:p>
            <a:r>
              <a:rPr lang="en-US" sz="2000" dirty="0" smtClean="0">
                <a:latin typeface="Courier New" pitchFamily="49" charset="0"/>
              </a:rPr>
              <a:t>equation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x = time;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when x &gt;5 then 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  y = x + 1;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end when;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if x &gt; 5 then 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   z = x + 1;</a:t>
            </a:r>
          </a:p>
          <a:p>
            <a:pPr lvl="1"/>
            <a:r>
              <a:rPr lang="en-US" sz="2000" b="1" dirty="0" smtClean="0">
                <a:latin typeface="Courier New" pitchFamily="49" charset="0"/>
              </a:rPr>
              <a:t> else</a:t>
            </a:r>
          </a:p>
          <a:p>
            <a:pPr lvl="1"/>
            <a:r>
              <a:rPr lang="en-US" sz="2000" b="1" dirty="0" smtClean="0">
                <a:latin typeface="Courier New" pitchFamily="49" charset="0"/>
              </a:rPr>
              <a:t>    z = 0;</a:t>
            </a:r>
          </a:p>
          <a:p>
            <a:pPr lvl="1"/>
            <a:r>
              <a:rPr lang="en-US" sz="2000" dirty="0" smtClean="0">
                <a:latin typeface="Courier New" pitchFamily="49" charset="0"/>
              </a:rPr>
              <a:t> end if;</a:t>
            </a:r>
          </a:p>
          <a:p>
            <a:r>
              <a:rPr lang="en-US" sz="2000" dirty="0" smtClean="0">
                <a:latin typeface="Courier New" pitchFamily="49" charset="0"/>
              </a:rPr>
              <a:t>end </a:t>
            </a:r>
            <a:r>
              <a:rPr lang="en-US" sz="2000" dirty="0" err="1" smtClean="0">
                <a:latin typeface="Courier New" pitchFamily="49" charset="0"/>
              </a:rPr>
              <a:t>ifwhen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2754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4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151" y="1492250"/>
            <a:ext cx="9448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Part 2: Buildings Library</a:t>
            </a:r>
          </a:p>
          <a:p>
            <a:r>
              <a:rPr lang="en-US" sz="4000" dirty="0" smtClean="0"/>
              <a:t>2. Best Practice (Continued)</a:t>
            </a:r>
          </a:p>
          <a:p>
            <a:r>
              <a:rPr lang="en-US" sz="4000" dirty="0"/>
              <a:t>2.2 Build Large System Models</a:t>
            </a:r>
          </a:p>
          <a:p>
            <a:r>
              <a:rPr lang="en-US" sz="4000" dirty="0"/>
              <a:t>2.3 Propagating Parameters and Media </a:t>
            </a:r>
            <a:r>
              <a:rPr lang="en-US" sz="4000" dirty="0" smtClean="0"/>
              <a:t>Packages</a:t>
            </a:r>
          </a:p>
          <a:p>
            <a:r>
              <a:rPr lang="en-US" sz="4000" dirty="0" smtClean="0"/>
              <a:t>2.4 Thermal-fluid systems   </a:t>
            </a:r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9428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5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dirty="0" smtClean="0">
                <a:solidFill>
                  <a:schemeClr val="bg1"/>
                </a:solidFill>
              </a:rPr>
              <a:t>2.2 Build Large System Models</a:t>
            </a:r>
          </a:p>
        </p:txBody>
      </p:sp>
      <p:sp>
        <p:nvSpPr>
          <p:cNvPr id="278" name="TextBox 277"/>
          <p:cNvSpPr txBox="1"/>
          <p:nvPr/>
        </p:nvSpPr>
        <p:spPr>
          <a:xfrm>
            <a:off x="234951" y="1339850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to solve not well-posted or over-specified problem when building a large complex system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92150" y="2519802"/>
            <a:ext cx="9090950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Split the large system into small independent components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Test the small component with well controlled conditions.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r>
              <a:rPr lang="en-US" sz="2400" dirty="0" smtClean="0"/>
              <a:t>Example: </a:t>
            </a:r>
          </a:p>
          <a:p>
            <a:r>
              <a:rPr lang="en-US" sz="2400" u="sng" dirty="0" err="1" smtClean="0">
                <a:hlinkClick r:id="rId2"/>
              </a:rPr>
              <a:t>Buildings.Examples.ChillerPlant.BaseClasses.Controls.Examples</a:t>
            </a:r>
            <a:endParaRPr lang="en-US" sz="2400" u="sng" dirty="0" smtClean="0"/>
          </a:p>
          <a:p>
            <a:endParaRPr lang="en-US" sz="2400" u="sng" dirty="0"/>
          </a:p>
          <a:p>
            <a:pPr marL="342900" indent="-342900">
              <a:buFontTx/>
              <a:buChar char="-"/>
            </a:pPr>
            <a:r>
              <a:rPr lang="en-US" sz="2400" dirty="0" err="1" smtClean="0"/>
              <a:t>KMinusU</a:t>
            </a:r>
            <a:endParaRPr lang="en-US" sz="2400" dirty="0" smtClean="0"/>
          </a:p>
          <a:p>
            <a:r>
              <a:rPr lang="en-US" sz="2400" dirty="0" smtClean="0"/>
              <a:t>Calculated with equations</a:t>
            </a:r>
          </a:p>
          <a:p>
            <a:endParaRPr lang="en-US" sz="2400" dirty="0" smtClean="0"/>
          </a:p>
          <a:p>
            <a:pPr marL="342900" indent="-342900">
              <a:buFontTx/>
              <a:buChar char="-"/>
            </a:pPr>
            <a:r>
              <a:rPr lang="en-US" sz="2400" dirty="0" err="1" smtClean="0"/>
              <a:t>RequestCounter</a:t>
            </a:r>
            <a:endParaRPr lang="en-US" sz="2400" dirty="0" smtClean="0"/>
          </a:p>
          <a:p>
            <a:r>
              <a:rPr lang="en-US" sz="2400" dirty="0" smtClean="0"/>
              <a:t>Uses algorithm</a:t>
            </a:r>
          </a:p>
          <a:p>
            <a:endParaRPr lang="en-US" sz="2400" dirty="0"/>
          </a:p>
          <a:p>
            <a:r>
              <a:rPr lang="en-US" sz="2400" dirty="0" smtClean="0"/>
              <a:t>Commands-&gt;Simulate and plot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4017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6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286320"/>
            <a:ext cx="8610600" cy="644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4792189"/>
            <a:ext cx="8622844" cy="111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7350" y="2630785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Bad Practice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7350" y="4230985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Good Practice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7350" y="1473140"/>
            <a:ext cx="8669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Always define the value of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parameter</a:t>
            </a:r>
            <a:r>
              <a:rPr lang="en-US" sz="2000" dirty="0" smtClean="0"/>
              <a:t> at the top level of the model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6297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7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250" y="1263650"/>
            <a:ext cx="9171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Always define the value of </a:t>
            </a:r>
            <a:r>
              <a:rPr lang="en-US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</a:t>
            </a:r>
            <a:r>
              <a:rPr lang="en-US" sz="2000" dirty="0" smtClean="0"/>
              <a:t> at the top level of the model</a:t>
            </a:r>
            <a:endParaRPr lang="en-US" sz="2000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68" y="4540250"/>
            <a:ext cx="87854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2559050"/>
            <a:ext cx="89306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1150" y="5988050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Sensor Model</a:t>
            </a:r>
            <a:endParaRPr lang="en-US" sz="2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68" y="6597650"/>
            <a:ext cx="916478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34950" y="2025650"/>
            <a:ext cx="2801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 System Model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1150" y="3926185"/>
            <a:ext cx="6054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Sub-system Model that uses Sensor model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4179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8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pic>
        <p:nvPicPr>
          <p:cNvPr id="8" name="Picture 2" descr="Z:\Wangda\proj\Admin\Report\Water Side Economizer\2011-03-25 Final\Schemati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750" y="1187450"/>
            <a:ext cx="2852836" cy="5562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11350" y="6826250"/>
            <a:ext cx="6524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Chiller plant with water-size economizer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45150" y="1263650"/>
            <a:ext cx="4425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parameters:</a:t>
            </a:r>
          </a:p>
          <a:p>
            <a:r>
              <a:rPr lang="en-US" sz="2400" dirty="0" smtClean="0"/>
              <a:t>Nominal flow rate for air loop, chilled water loop and condenser water loop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packages:</a:t>
            </a:r>
          </a:p>
          <a:p>
            <a:r>
              <a:rPr lang="en-US" sz="2400" dirty="0" smtClean="0"/>
              <a:t>Air, Chilled water, Condenser water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6618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5DB1988-2CD0-4CEE-B8BB-31FBBC839921}" type="slidenum">
              <a:rPr lang="zh-CN" altLang="en-US" smtClean="0">
                <a:ea typeface="SimSun" pitchFamily="2" charset="-122"/>
              </a:rPr>
              <a:pPr/>
              <a:t>9</a:t>
            </a:fld>
            <a:endParaRPr lang="en-US" altLang="zh-CN" smtClean="0">
              <a:ea typeface="SimSun" pitchFamily="2" charset="-122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9836150" cy="900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 smtClean="0">
                <a:solidFill>
                  <a:schemeClr val="bg1"/>
                </a:solidFill>
              </a:rPr>
              <a:t>2.3 Propagating Parameters and Media Packages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1150" y="2091194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Nominal Flow Conditions:</a:t>
            </a:r>
          </a:p>
          <a:p>
            <a:r>
              <a:rPr lang="en-US" sz="2400" dirty="0" smtClean="0"/>
              <a:t>air loop: </a:t>
            </a:r>
            <a:r>
              <a:rPr lang="en-US" sz="2400" dirty="0" err="1"/>
              <a:t>mAir_flow_nominal</a:t>
            </a:r>
            <a:endParaRPr lang="en-US" sz="2400" dirty="0"/>
          </a:p>
          <a:p>
            <a:r>
              <a:rPr lang="en-US" sz="2400" dirty="0" smtClean="0"/>
              <a:t>chilled water loop: </a:t>
            </a:r>
            <a:r>
              <a:rPr lang="en-US" sz="2400" dirty="0" err="1"/>
              <a:t>mCHW_flow_nominal</a:t>
            </a:r>
            <a:endParaRPr lang="en-US" sz="2400" dirty="0"/>
          </a:p>
          <a:p>
            <a:r>
              <a:rPr lang="en-US" sz="2400" dirty="0" smtClean="0"/>
              <a:t>condenser water loop: </a:t>
            </a:r>
            <a:r>
              <a:rPr lang="en-US" sz="2400" dirty="0" err="1" smtClean="0"/>
              <a:t>mCW_flow_nominal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Common media packages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Air: </a:t>
            </a:r>
            <a:r>
              <a:rPr lang="en-US" sz="2400" dirty="0" err="1" smtClean="0"/>
              <a:t>MediumAir</a:t>
            </a:r>
            <a:endParaRPr lang="en-US" sz="2400" dirty="0" smtClean="0"/>
          </a:p>
          <a:p>
            <a:r>
              <a:rPr lang="en-US" sz="2400" dirty="0" smtClean="0"/>
              <a:t>Chilled water: </a:t>
            </a:r>
            <a:r>
              <a:rPr lang="en-US" sz="2400" dirty="0" err="1" smtClean="0"/>
              <a:t>MediumCHW</a:t>
            </a:r>
            <a:endParaRPr lang="en-US" sz="2400" dirty="0" smtClean="0"/>
          </a:p>
          <a:p>
            <a:r>
              <a:rPr lang="en-US" sz="2400" dirty="0" smtClean="0"/>
              <a:t>Condenser water: </a:t>
            </a:r>
            <a:r>
              <a:rPr lang="en-US" sz="2400" dirty="0" err="1" smtClean="0"/>
              <a:t>MediumCW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2919" y="1187450"/>
            <a:ext cx="9748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where these parameters and Medium packages are used: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0600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000080"/>
      </a:accent1>
      <a:accent2>
        <a:srgbClr val="333399"/>
      </a:accent2>
      <a:accent3>
        <a:srgbClr val="FFFFFF"/>
      </a:accent3>
      <a:accent4>
        <a:srgbClr val="DADADA"/>
      </a:accent4>
      <a:accent5>
        <a:srgbClr val="AAAAC0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50985</TotalTime>
  <Pages>0</Pages>
  <Words>474</Words>
  <Characters>0</Characters>
  <Application>Microsoft Office PowerPoint</Application>
  <PresentationFormat>Custom</PresentationFormat>
  <Lines>0</Lines>
  <Paragraphs>133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- Blank</vt:lpstr>
      <vt:lpstr>PowerPoint Presentation</vt:lpstr>
      <vt:lpstr>Outline</vt:lpstr>
      <vt:lpstr>Exercise 1</vt:lpstr>
      <vt:lpstr>PowerPoint Presentation</vt:lpstr>
      <vt:lpstr>2.2 Build Large System Models</vt:lpstr>
      <vt:lpstr>2.3 Propagating Parameters and Media Packages</vt:lpstr>
      <vt:lpstr>2.3 Propagating Parameters and Media Packages</vt:lpstr>
      <vt:lpstr>2.3 Propagating Parameters and Media Packages</vt:lpstr>
      <vt:lpstr>2.3 Propagating Parameters and Media Packages</vt:lpstr>
      <vt:lpstr>2.3 Propagating Parameters and Media Packages</vt:lpstr>
      <vt:lpstr>2.3 Thermal-fluid System</vt:lpstr>
      <vt:lpstr>2.3 Thermal-fluid System</vt:lpstr>
      <vt:lpstr>2.3 Thermal-fluid System</vt:lpstr>
      <vt:lpstr>2.3 Thermal-fluid System</vt:lpstr>
      <vt:lpstr>2.3 Thermal-fluid System</vt:lpstr>
      <vt:lpstr>2.3 Thermal-fluid System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of a Strategy</dc:title>
  <dc:creator>Michael Wetter</dc:creator>
  <dc:description>Introducing developments and alternatives, recommending one or more strategies</dc:description>
  <cp:lastModifiedBy>wzuo</cp:lastModifiedBy>
  <cp:revision>4590</cp:revision>
  <dcterms:created xsi:type="dcterms:W3CDTF">2011-11-12T00:34:04Z</dcterms:created>
  <dcterms:modified xsi:type="dcterms:W3CDTF">2012-05-23T22:56:25Z</dcterms:modified>
</cp:coreProperties>
</file>