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627" r:id="rId3"/>
    <p:sldId id="658" r:id="rId4"/>
    <p:sldId id="644" r:id="rId5"/>
    <p:sldId id="646" r:id="rId6"/>
    <p:sldId id="645" r:id="rId7"/>
    <p:sldId id="647" r:id="rId8"/>
    <p:sldId id="648" r:id="rId9"/>
    <p:sldId id="650" r:id="rId10"/>
    <p:sldId id="651" r:id="rId11"/>
    <p:sldId id="652" r:id="rId12"/>
    <p:sldId id="653" r:id="rId13"/>
    <p:sldId id="655" r:id="rId14"/>
    <p:sldId id="654" r:id="rId15"/>
    <p:sldId id="656" r:id="rId16"/>
    <p:sldId id="657" r:id="rId17"/>
  </p:sldIdLst>
  <p:sldSz cx="10071100" cy="75565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9296" autoAdjust="0"/>
  </p:normalViewPr>
  <p:slideViewPr>
    <p:cSldViewPr>
      <p:cViewPr>
        <p:scale>
          <a:sx n="70" d="100"/>
          <a:sy n="70" d="100"/>
        </p:scale>
        <p:origin x="-1278" y="-108"/>
      </p:cViewPr>
      <p:guideLst>
        <p:guide orient="horz" pos="2284"/>
        <p:guide pos="5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EB84B961-338A-4840-8C0C-17C7D6FC583F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AA601462-2F01-41A8-ADB1-AE57A19E5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10179920-1F94-4F2E-BE58-B8C27EC9C262}" type="datetimeFigureOut">
              <a:rPr lang="zh-CN" altLang="en-US"/>
              <a:pPr>
                <a:defRPr/>
              </a:pPr>
              <a:t>2012/5/16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2C296899-08DC-4FB5-84F3-AA51DABFC1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5113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187542-DCEE-4A07-B326-714B3863EAC2}" type="slidenum">
              <a:rPr lang="zh-CN" altLang="en-US" smtClean="0">
                <a:latin typeface="Gill Sans"/>
                <a:cs typeface="ヒラギノ角ゴ ProN W3"/>
                <a:sym typeface="Gill Sans"/>
              </a:rPr>
              <a:pPr/>
              <a:t>1</a:t>
            </a:fld>
            <a:endParaRPr lang="en-US" altLang="zh-CN" smtClean="0">
              <a:latin typeface="Gill Sans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59800" cy="1619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1488"/>
            <a:ext cx="704850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1AFC-C976-4572-87CF-3D789792EE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763713"/>
            <a:ext cx="9064625" cy="4986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B79C-2626-4010-B589-4E2E9B74E2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303213"/>
            <a:ext cx="2265363" cy="64468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46862" cy="64468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75FF-8F76-4466-B32C-5FBAF296A5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3713"/>
            <a:ext cx="9064625" cy="4986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1090-8A68-47D5-B1D2-B34696F935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6163"/>
            <a:ext cx="8561387" cy="15001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1988"/>
            <a:ext cx="8561387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4EDFA-5295-479E-9B12-9D1FC2B869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56112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3713"/>
            <a:ext cx="4456113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3D1C-24E4-48C8-A131-33B465D331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0688"/>
            <a:ext cx="4449762" cy="7064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7125"/>
            <a:ext cx="4449762" cy="4352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6513" y="1690688"/>
            <a:ext cx="4451350" cy="7064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6513" y="2397125"/>
            <a:ext cx="4451350" cy="4352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FB36B-FC80-487F-9192-695467AD0B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C5F00-DCC0-417F-B940-BBE2B6220D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10090150" cy="914400"/>
          </a:xfrm>
          <a:prstGeom prst="rect">
            <a:avLst/>
          </a:prstGeom>
          <a:solidFill>
            <a:schemeClr val="accent1"/>
          </a:solidFill>
          <a:ln w="9360">
            <a:solidFill>
              <a:srgbClr val="00008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>
              <a:defRPr/>
            </a:pPr>
            <a:endParaRPr lang="zh-CN" altLang="en-US">
              <a:latin typeface="Gill Sans" charset="0"/>
              <a:ea typeface="宋体" pitchFamily="2" charset="-122"/>
              <a:cs typeface="+mn-cs"/>
              <a:sym typeface="Gill Sans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950" y="0"/>
            <a:ext cx="9836150" cy="900113"/>
          </a:xfrm>
          <a:prstGeom prst="rect">
            <a:avLst/>
          </a:prstGeom>
        </p:spPr>
        <p:txBody>
          <a:bodyPr anchor="ctr"/>
          <a:lstStyle/>
          <a:p>
            <a:r>
              <a:rPr lang="en-US" altLang="zh-CN" dirty="0" smtClean="0"/>
              <a:t>Outline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5D4A-8B31-4FB4-8082-2E19FCE99C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3112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0" y="301625"/>
            <a:ext cx="5630863" cy="6448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1150"/>
            <a:ext cx="3313112" cy="5168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5BFB-6F0C-4536-9892-F76C5C6770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263" y="5289550"/>
            <a:ext cx="6043612" cy="623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3263" y="674688"/>
            <a:ext cx="6043612" cy="4533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3263" y="5913438"/>
            <a:ext cx="6043612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2EC2-A432-4359-B398-FCA9D5743A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702800" y="7075488"/>
            <a:ext cx="1825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defRPr sz="1200">
                <a:solidFill>
                  <a:srgbClr val="000080"/>
                </a:solidFill>
                <a:latin typeface="Arial" charset="0"/>
                <a:ea typeface="宋体" pitchFamily="2" charset="-122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DDA1615-A86C-4670-863C-2F59672C89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572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423863" indent="-317500" algn="l" rtl="0" eaLnBrk="0" fontAlgn="base" hangingPunct="0">
        <a:lnSpc>
          <a:spcPct val="110000"/>
        </a:lnSpc>
        <a:spcBef>
          <a:spcPts val="300"/>
        </a:spcBef>
        <a:spcAft>
          <a:spcPct val="0"/>
        </a:spcAft>
        <a:buSzPct val="37000"/>
        <a:buChar char="•"/>
        <a:defRPr sz="28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1pPr>
      <a:lvl2pPr marL="858838" indent="-284163" algn="l" rtl="0" eaLnBrk="0" fontAlgn="base" hangingPunct="0">
        <a:lnSpc>
          <a:spcPct val="110000"/>
        </a:lnSpc>
        <a:spcBef>
          <a:spcPts val="30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−"/>
        <a:defRPr sz="28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2pPr>
      <a:lvl3pPr marL="1290638" indent="-212725" algn="l" rtl="0" eaLnBrk="0" fontAlgn="base" hangingPunct="0">
        <a:lnSpc>
          <a:spcPct val="110000"/>
        </a:lnSpc>
        <a:spcBef>
          <a:spcPts val="300"/>
        </a:spcBef>
        <a:spcAft>
          <a:spcPct val="0"/>
        </a:spcAft>
        <a:buClr>
          <a:srgbClr val="000000"/>
        </a:buClr>
        <a:buSzPct val="44000"/>
        <a:buFont typeface="Wingdings" pitchFamily="2" charset="2"/>
        <a:buChar char="l"/>
        <a:defRPr sz="24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3pPr>
      <a:lvl4pPr marL="1722438" indent="-211138" algn="l" rtl="0" eaLnBrk="0" fontAlgn="base" hangingPunct="0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−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4pPr>
      <a:lvl5pPr marL="2154238" indent="-212725" algn="l" rtl="0" eaLnBrk="0" fontAlgn="base" hangingPunct="0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pitchFamily="2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5pPr>
      <a:lvl6pPr marL="26114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6pPr>
      <a:lvl7pPr marL="30686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7pPr>
      <a:lvl8pPr marL="35258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8pPr>
      <a:lvl9pPr marL="39830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imulationresearch.lbl.gov/modelica/releases/latest/help/Buildings_Examples_ChillerPlant_BaseClasses_Controls_Examples.html#Buildings.Examples.ChillerPlant.BaseClasses.Controls.Example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google.com/group/modelica-buildings" TargetMode="External"/><Relationship Id="rId2" Type="http://schemas.openxmlformats.org/officeDocument/2006/relationships/hyperlink" Target="https://simulationresearch.lbl.gov/modelica/WorkShops/2012-05-07-lbn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10090150" cy="914400"/>
          </a:xfrm>
          <a:prstGeom prst="rect">
            <a:avLst/>
          </a:prstGeom>
          <a:solidFill>
            <a:schemeClr val="accent1"/>
          </a:solidFill>
          <a:ln w="9360">
            <a:solidFill>
              <a:srgbClr val="00008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endParaRPr lang="zh-CN" altLang="en-US">
              <a:latin typeface="Gill Sans"/>
              <a:ea typeface="SimSun" pitchFamily="2" charset="-122"/>
            </a:endParaRP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304800" y="4464050"/>
            <a:ext cx="960755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97000"/>
              </a:lnSpc>
              <a:tabLst>
                <a:tab pos="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398000" algn="l"/>
              </a:tabLst>
            </a:pPr>
            <a:r>
              <a:rPr lang="en-US" sz="3200" b="1" dirty="0" smtClean="0">
                <a:solidFill>
                  <a:srgbClr val="22228B"/>
                </a:solidFill>
                <a:ea typeface="SimSun" pitchFamily="2" charset="-122"/>
                <a:cs typeface="Arial" charset="0"/>
              </a:rPr>
              <a:t>Modelica Training Workshop 4</a:t>
            </a:r>
          </a:p>
          <a:p>
            <a:pPr>
              <a:lnSpc>
                <a:spcPct val="97000"/>
              </a:lnSpc>
              <a:tabLst>
                <a:tab pos="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398000" algn="l"/>
              </a:tabLst>
            </a:pPr>
            <a:endParaRPr lang="en-US" altLang="zh-CN" sz="3200" b="1" dirty="0">
              <a:solidFill>
                <a:srgbClr val="22228B"/>
              </a:solidFill>
              <a:ea typeface="SimSun" pitchFamily="2" charset="-122"/>
              <a:cs typeface="Arial" charset="0"/>
              <a:sym typeface="Arial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311150" y="5343525"/>
            <a:ext cx="8915400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2300" dirty="0">
                <a:solidFill>
                  <a:srgbClr val="000080"/>
                </a:solidFill>
                <a:ea typeface="SimSun" pitchFamily="2" charset="-122"/>
                <a:cs typeface="Arial" charset="0"/>
                <a:sym typeface="Arial" charset="0"/>
              </a:rPr>
              <a:t>Wangda Zuo, Michael </a:t>
            </a:r>
            <a:r>
              <a:rPr lang="en-US" altLang="zh-CN" sz="2300" dirty="0" smtClean="0">
                <a:solidFill>
                  <a:srgbClr val="000080"/>
                </a:solidFill>
                <a:ea typeface="SimSun" pitchFamily="2" charset="-122"/>
                <a:cs typeface="Arial" charset="0"/>
                <a:sym typeface="Arial" charset="0"/>
              </a:rPr>
              <a:t>Wetter</a:t>
            </a: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endParaRPr lang="en-US" altLang="zh-CN" sz="1600" dirty="0" smtClean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 smtClean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Simulation Research Group</a:t>
            </a:r>
            <a:endParaRPr lang="en-US" altLang="zh-CN" sz="1600" dirty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Energy and Environmental Technologies Division</a:t>
            </a: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Lawrence Berkeley National Laboratory, </a:t>
            </a:r>
            <a:r>
              <a:rPr lang="en-US" altLang="zh-CN" sz="1600" dirty="0" smtClean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USA</a:t>
            </a: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 smtClean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5/16/2012</a:t>
            </a:r>
            <a:endParaRPr lang="en-US" altLang="zh-CN" sz="1600" dirty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endParaRPr lang="en-US" altLang="zh-CN" sz="1600" dirty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-63500"/>
            <a:ext cx="101219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65" name="Picture 2" descr="http://t1.gstatic.com/images?q=tbn:ANd9GcQkaYSoXhIWPeUNEGIZvmGogG2_-7-iHKWNLq_Zmy0MjTWIp5L4M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6950" y="583565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10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151" y="1492250"/>
            <a:ext cx="944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Part 2: Buildings Library</a:t>
            </a:r>
          </a:p>
          <a:p>
            <a:r>
              <a:rPr lang="en-US" sz="4000" dirty="0" smtClean="0"/>
              <a:t>2. Best Practice (Continued)</a:t>
            </a:r>
          </a:p>
          <a:p>
            <a:r>
              <a:rPr lang="en-US" sz="4000" dirty="0"/>
              <a:t>2.2 Build Large System Models</a:t>
            </a:r>
          </a:p>
          <a:p>
            <a:r>
              <a:rPr lang="en-US" sz="4000" dirty="0"/>
              <a:t>2.3 Propagating Parameters and Media Packages 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7363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11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2.2 Build Large System Models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1" y="1339850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to solve not well-posted or over-specified problem when building a large complex system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92150" y="2519802"/>
            <a:ext cx="909095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Split the large system into small independent components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Test the small component with well controlled conditions.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 smtClean="0"/>
              <a:t>Example: </a:t>
            </a:r>
          </a:p>
          <a:p>
            <a:r>
              <a:rPr lang="en-US" sz="2400" u="sng" dirty="0" err="1" smtClean="0">
                <a:hlinkClick r:id="rId2"/>
              </a:rPr>
              <a:t>Buildings.Examples.ChillerPlant.BaseClasses.Controls.Examples</a:t>
            </a:r>
            <a:endParaRPr lang="en-US" sz="2400" u="sng" dirty="0" smtClean="0"/>
          </a:p>
          <a:p>
            <a:endParaRPr lang="en-US" sz="2400" u="sng" dirty="0"/>
          </a:p>
          <a:p>
            <a:pPr marL="342900" indent="-342900">
              <a:buFontTx/>
              <a:buChar char="-"/>
            </a:pPr>
            <a:r>
              <a:rPr lang="en-US" sz="2400" dirty="0" err="1" smtClean="0"/>
              <a:t>KMinusU</a:t>
            </a:r>
            <a:endParaRPr lang="en-US" sz="2400" dirty="0" smtClean="0"/>
          </a:p>
          <a:p>
            <a:r>
              <a:rPr lang="en-US" sz="2400" dirty="0" smtClean="0"/>
              <a:t>Calculated with equations</a:t>
            </a:r>
          </a:p>
          <a:p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err="1" smtClean="0"/>
              <a:t>RequestCounter</a:t>
            </a:r>
            <a:endParaRPr lang="en-US" sz="2400" dirty="0" smtClean="0"/>
          </a:p>
          <a:p>
            <a:r>
              <a:rPr lang="en-US" sz="2400" dirty="0" smtClean="0"/>
              <a:t>Uses algorithm</a:t>
            </a:r>
          </a:p>
          <a:p>
            <a:endParaRPr lang="en-US" sz="2400" dirty="0"/>
          </a:p>
          <a:p>
            <a:r>
              <a:rPr lang="en-US" sz="2400" dirty="0" smtClean="0"/>
              <a:t>Commands-&gt;Simulate and plot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4930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12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286320"/>
            <a:ext cx="8610600" cy="64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4792189"/>
            <a:ext cx="8622844" cy="1119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7350" y="2630785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Bad Practice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7350" y="4230985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Good Practice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7350" y="1473140"/>
            <a:ext cx="866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Always define the value of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parameter</a:t>
            </a:r>
            <a:r>
              <a:rPr lang="en-US" sz="2000" dirty="0" smtClean="0"/>
              <a:t> at the top level of the model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4599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13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250" y="1263650"/>
            <a:ext cx="9171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Always define the value of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media package</a:t>
            </a:r>
            <a:r>
              <a:rPr lang="en-US" sz="2000" dirty="0" smtClean="0"/>
              <a:t> at the top level of the model</a:t>
            </a:r>
            <a:endParaRPr lang="en-US" sz="20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68" y="4540250"/>
            <a:ext cx="87854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2559050"/>
            <a:ext cx="89306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1150" y="5988050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Sensor Model</a:t>
            </a:r>
            <a:endParaRPr lang="en-US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68" y="6597650"/>
            <a:ext cx="916478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34950" y="2025650"/>
            <a:ext cx="280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 System Model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1150" y="3926185"/>
            <a:ext cx="6054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Sub-system Model that uses Sensor model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870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14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pic>
        <p:nvPicPr>
          <p:cNvPr id="8" name="Picture 2" descr="Z:\Wangda\proj\Admin\Report\Water Side Economizer\2011-03-25 Final\Schemat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0" y="1187450"/>
            <a:ext cx="2852836" cy="5562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11350" y="6826250"/>
            <a:ext cx="6524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Chiller plant with water-size economizer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45150" y="1263650"/>
            <a:ext cx="44259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parameters:</a:t>
            </a:r>
          </a:p>
          <a:p>
            <a:r>
              <a:rPr lang="en-US" sz="2400" dirty="0" smtClean="0"/>
              <a:t>Nominal flow rate for air loop, chilled water loop and condenser water loop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media packages:</a:t>
            </a:r>
          </a:p>
          <a:p>
            <a:r>
              <a:rPr lang="en-US" sz="2400" dirty="0" smtClean="0"/>
              <a:t>Air, Chilled water, Condenser water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9412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15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150" y="2091194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Nominal Flow Conditions:</a:t>
            </a:r>
          </a:p>
          <a:p>
            <a:r>
              <a:rPr lang="en-US" sz="2400" dirty="0" smtClean="0"/>
              <a:t>air loop: </a:t>
            </a:r>
            <a:r>
              <a:rPr lang="en-US" sz="2400" dirty="0" err="1"/>
              <a:t>mAir_flow_nominal</a:t>
            </a:r>
            <a:endParaRPr lang="en-US" sz="2400" dirty="0"/>
          </a:p>
          <a:p>
            <a:r>
              <a:rPr lang="en-US" sz="2400" dirty="0" smtClean="0"/>
              <a:t>chilled water loop: </a:t>
            </a:r>
            <a:r>
              <a:rPr lang="en-US" sz="2400" dirty="0" err="1"/>
              <a:t>mCHW_flow_nominal</a:t>
            </a:r>
            <a:endParaRPr lang="en-US" sz="2400" dirty="0"/>
          </a:p>
          <a:p>
            <a:r>
              <a:rPr lang="en-US" sz="2400" dirty="0" smtClean="0"/>
              <a:t>condenser water loop: </a:t>
            </a:r>
            <a:r>
              <a:rPr lang="en-US" sz="2400" dirty="0" err="1" smtClean="0"/>
              <a:t>mCW_flow_nominal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media packages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Air: </a:t>
            </a:r>
            <a:r>
              <a:rPr lang="en-US" sz="2400" dirty="0" err="1" smtClean="0"/>
              <a:t>MediumAir</a:t>
            </a:r>
            <a:endParaRPr lang="en-US" sz="2400" dirty="0" smtClean="0"/>
          </a:p>
          <a:p>
            <a:r>
              <a:rPr lang="en-US" sz="2400" dirty="0" smtClean="0"/>
              <a:t>Chilled water: </a:t>
            </a:r>
            <a:r>
              <a:rPr lang="en-US" sz="2400" dirty="0" err="1" smtClean="0"/>
              <a:t>MediumCHW</a:t>
            </a:r>
            <a:endParaRPr lang="en-US" sz="2400" dirty="0" smtClean="0"/>
          </a:p>
          <a:p>
            <a:r>
              <a:rPr lang="en-US" sz="2400" dirty="0" smtClean="0"/>
              <a:t>Condenser water: </a:t>
            </a:r>
            <a:r>
              <a:rPr lang="en-US" sz="2400" dirty="0" err="1" smtClean="0"/>
              <a:t>MediumCW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9748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where these parameters and Medium packages are used: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3045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16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150" y="2091194"/>
            <a:ext cx="96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System model</a:t>
            </a:r>
          </a:p>
          <a:p>
            <a:r>
              <a:rPr lang="en-US" sz="2400" dirty="0" smtClean="0"/>
              <a:t>	m1_flow_nominal=</a:t>
            </a:r>
            <a:r>
              <a:rPr lang="en-US" sz="2400" dirty="0" err="1" smtClean="0"/>
              <a:t>mCW_flow_nominal</a:t>
            </a:r>
            <a:r>
              <a:rPr lang="en-US" sz="2400" dirty="0"/>
              <a:t>,</a:t>
            </a:r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Buildings.Fluid.HeatExchangers.ConstantEffectiveness</a:t>
            </a:r>
            <a:endParaRPr lang="en-US" sz="2400" dirty="0" smtClean="0"/>
          </a:p>
          <a:p>
            <a:r>
              <a:rPr lang="en-US" sz="2400" dirty="0" smtClean="0"/>
              <a:t>	m1_flow_nominal</a:t>
            </a:r>
            <a:endParaRPr lang="en-US" sz="2400" dirty="0"/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Buildings.Fluid.HeatExchangers.BaseClasses.PartialEffectiveness</a:t>
            </a:r>
            <a:endParaRPr lang="en-US" sz="2400" dirty="0" smtClean="0"/>
          </a:p>
          <a:p>
            <a:r>
              <a:rPr lang="en-US" sz="2400" dirty="0" smtClean="0"/>
              <a:t>	m1_flow_nominal</a:t>
            </a:r>
          </a:p>
          <a:p>
            <a:r>
              <a:rPr lang="en-US" sz="2400" dirty="0" smtClean="0"/>
              <a:t>4. </a:t>
            </a:r>
            <a:r>
              <a:rPr lang="en-US" sz="2400" dirty="0" err="1" smtClean="0"/>
              <a:t>Buildings.Fluid.Interfaces.StaticFourPortHeatMassExchanger</a:t>
            </a:r>
            <a:endParaRPr lang="en-US" sz="2400" dirty="0"/>
          </a:p>
          <a:p>
            <a:r>
              <a:rPr lang="en-US" sz="2400" dirty="0" smtClean="0"/>
              <a:t>5. </a:t>
            </a:r>
            <a:r>
              <a:rPr lang="en-US" sz="2400" dirty="0" err="1"/>
              <a:t>Buildings.Fluid.Interfaces.</a:t>
            </a:r>
            <a:r>
              <a:rPr lang="en-US" sz="2400" dirty="0" err="1" smtClean="0"/>
              <a:t>PartialFourPortInterface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8544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path of propagating (e.g. Heat Exchanger):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750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2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03202" y="1339850"/>
            <a:ext cx="919508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Part 1: Equations, Algorithms and Functions</a:t>
            </a:r>
          </a:p>
          <a:p>
            <a:endParaRPr lang="en-US" sz="2800" dirty="0"/>
          </a:p>
          <a:p>
            <a:r>
              <a:rPr lang="en-US" sz="2800" dirty="0" smtClean="0"/>
              <a:t>Part 2: Best Practice</a:t>
            </a:r>
          </a:p>
          <a:p>
            <a:r>
              <a:rPr lang="en-US" sz="2800" dirty="0" smtClean="0"/>
              <a:t>2.1 Organization of packages (discussed in Workshop 3)</a:t>
            </a:r>
          </a:p>
          <a:p>
            <a:r>
              <a:rPr lang="en-US" sz="2800" dirty="0" smtClean="0"/>
              <a:t>2.2 Build </a:t>
            </a:r>
            <a:r>
              <a:rPr lang="en-US" sz="2800" dirty="0"/>
              <a:t>L</a:t>
            </a:r>
            <a:r>
              <a:rPr lang="en-US" sz="2800" dirty="0" smtClean="0"/>
              <a:t>arge System Models</a:t>
            </a:r>
          </a:p>
          <a:p>
            <a:r>
              <a:rPr lang="en-US" sz="2800" dirty="0" smtClean="0"/>
              <a:t>2.3 Propagating Parameters and Media Packages  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71938" y="4616450"/>
            <a:ext cx="82736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Workshop Website:</a:t>
            </a:r>
          </a:p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simulationresearch.lbl.gov/modelica/WorkShops/2012-05-07-lbnl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Join the Google Group</a:t>
            </a:r>
          </a:p>
          <a:p>
            <a:r>
              <a:rPr lang="en-US" sz="2000" dirty="0">
                <a:hlinkClick r:id="rId3"/>
              </a:rPr>
              <a:t>https://groups.google.com/group/modelica-buildings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5078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3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1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0" y="1339850"/>
            <a:ext cx="76867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following equation system using equation</a:t>
            </a:r>
            <a:endParaRPr lang="en-US" sz="2400" dirty="0"/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 = y</a:t>
            </a:r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’ = 1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3321050"/>
            <a:ext cx="3733800" cy="338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98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4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1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0" y="1339850"/>
            <a:ext cx="7686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following equation system using equation</a:t>
            </a:r>
            <a:endParaRPr lang="en-US" sz="2400" dirty="0"/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 = y</a:t>
            </a:r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’ = 1</a:t>
            </a:r>
          </a:p>
          <a:p>
            <a:pPr lvl="1"/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(0) = 1</a:t>
            </a:r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10" y="4119044"/>
            <a:ext cx="3581400" cy="25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548" y="4119044"/>
            <a:ext cx="2647002" cy="264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651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5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1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0" y="1339850"/>
            <a:ext cx="76867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following equation system using equation</a:t>
            </a:r>
            <a:endParaRPr lang="en-US" sz="2400" dirty="0"/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 = y</a:t>
            </a:r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’ = 1</a:t>
            </a:r>
          </a:p>
          <a:p>
            <a:pPr lvl="1"/>
            <a:r>
              <a:rPr lang="en-US" sz="2400" dirty="0" smtClean="0"/>
              <a:t>x(0) = 1</a:t>
            </a:r>
          </a:p>
          <a:p>
            <a:pPr lvl="1"/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 2</a:t>
            </a:r>
          </a:p>
          <a:p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718" y="3684663"/>
            <a:ext cx="2443045" cy="2578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3532" y="6516985"/>
            <a:ext cx="4429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Error: model is not well-posted.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9098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6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1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0" y="1339850"/>
            <a:ext cx="76867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following equation system using equation</a:t>
            </a:r>
            <a:endParaRPr lang="en-US" sz="2400" dirty="0"/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 = y</a:t>
            </a:r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’ = 1</a:t>
            </a:r>
          </a:p>
          <a:p>
            <a:pPr lvl="1"/>
            <a:r>
              <a:rPr lang="en-US" sz="2400" dirty="0" smtClean="0"/>
              <a:t>x(0) = 1</a:t>
            </a:r>
          </a:p>
          <a:p>
            <a:pPr lvl="1"/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y’(0) = 2</a:t>
            </a:r>
          </a:p>
          <a:p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3321050"/>
            <a:ext cx="2819400" cy="287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67199" y="6234858"/>
            <a:ext cx="5354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Error: Initial equations over-specified!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6349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7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2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0" y="1339850"/>
            <a:ext cx="77716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following equation system using algorithm</a:t>
            </a:r>
            <a:endParaRPr lang="en-US" sz="2400" dirty="0"/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 = y</a:t>
            </a:r>
          </a:p>
          <a:p>
            <a:pPr lvl="1"/>
            <a:r>
              <a:rPr lang="en-US" sz="2400" dirty="0" smtClean="0"/>
              <a:t>x’ = 1</a:t>
            </a:r>
          </a:p>
          <a:p>
            <a:endParaRPr lang="en-US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3965140"/>
            <a:ext cx="3581400" cy="324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3823" y="3178830"/>
            <a:ext cx="1604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Equation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77950" y="325503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Algorithm</a:t>
            </a:r>
            <a:endParaRPr lang="en-US" sz="28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3964639"/>
            <a:ext cx="3722710" cy="309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208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8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2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0" y="1339850"/>
            <a:ext cx="7686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following equation system using equation</a:t>
            </a:r>
            <a:endParaRPr lang="en-US" sz="2400" dirty="0"/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 = y</a:t>
            </a:r>
          </a:p>
          <a:p>
            <a:pPr lvl="1"/>
            <a:r>
              <a:rPr lang="en-US" sz="2400" dirty="0"/>
              <a:t>x</a:t>
            </a:r>
            <a:r>
              <a:rPr lang="en-US" sz="2400" dirty="0" smtClean="0"/>
              <a:t>’ = 1</a:t>
            </a:r>
          </a:p>
          <a:p>
            <a:pPr lvl="1"/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(0) = 1</a:t>
            </a:r>
          </a:p>
          <a:p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83" y="4006850"/>
            <a:ext cx="3382211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7950" y="3255030"/>
            <a:ext cx="170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Algorithm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173823" y="3178830"/>
            <a:ext cx="1604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Equation</a:t>
            </a:r>
            <a:endParaRPr lang="en-US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748" y="4006850"/>
            <a:ext cx="2647002" cy="264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110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9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</a:t>
            </a:r>
            <a:r>
              <a:rPr lang="en-US" dirty="0">
                <a:solidFill>
                  <a:schemeClr val="bg1"/>
                </a:solidFill>
              </a:rPr>
              <a:t>3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234950" y="1339850"/>
            <a:ext cx="92095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 the following equation system using model with functions</a:t>
            </a:r>
          </a:p>
          <a:p>
            <a:pPr lvl="1"/>
            <a:r>
              <a:rPr lang="en-US" sz="2400" dirty="0" smtClean="0"/>
              <a:t>x’ = 1</a:t>
            </a:r>
          </a:p>
          <a:p>
            <a:pPr lvl="1"/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= f(x)</a:t>
            </a:r>
          </a:p>
          <a:p>
            <a:pPr lvl="1"/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(x) = x</a:t>
            </a:r>
          </a:p>
          <a:p>
            <a:pPr lvl="1"/>
            <a:r>
              <a:rPr lang="en-US" sz="2400" dirty="0" smtClean="0"/>
              <a:t>x(0) = 1</a:t>
            </a:r>
          </a:p>
          <a:p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50" y="4292600"/>
            <a:ext cx="2906544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4297362"/>
            <a:ext cx="3258606" cy="22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240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- Blank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008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AC0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50923</TotalTime>
  <Pages>0</Pages>
  <Words>492</Words>
  <Characters>0</Characters>
  <Application>Microsoft Office PowerPoint</Application>
  <PresentationFormat>Custom</PresentationFormat>
  <Lines>0</Lines>
  <Paragraphs>133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- Blank</vt:lpstr>
      <vt:lpstr>PowerPoint Presentation</vt:lpstr>
      <vt:lpstr>Outline</vt:lpstr>
      <vt:lpstr>Exercise 1</vt:lpstr>
      <vt:lpstr>Exercise 1</vt:lpstr>
      <vt:lpstr>Exercise 1</vt:lpstr>
      <vt:lpstr>Exercise 1</vt:lpstr>
      <vt:lpstr>Exercise 2</vt:lpstr>
      <vt:lpstr>Exercise 2</vt:lpstr>
      <vt:lpstr>Exercise 3</vt:lpstr>
      <vt:lpstr>PowerPoint Presentation</vt:lpstr>
      <vt:lpstr>2.2 Build Large System Models</vt:lpstr>
      <vt:lpstr>2.3 Propagating Parameters and Media Packages</vt:lpstr>
      <vt:lpstr>2.3 Propagating Parameters and Media Packages</vt:lpstr>
      <vt:lpstr>2.3 Propagating Parameters and Media Packages</vt:lpstr>
      <vt:lpstr>2.3 Propagating Parameters and Media Packages</vt:lpstr>
      <vt:lpstr>2.3 Propagating Parameters and Media Packages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of a Strategy</dc:title>
  <dc:creator>Michael Wetter</dc:creator>
  <dc:description>Introducing developments and alternatives, recommending one or more strategies</dc:description>
  <cp:lastModifiedBy>wzuo</cp:lastModifiedBy>
  <cp:revision>4578</cp:revision>
  <dcterms:created xsi:type="dcterms:W3CDTF">2011-11-12T00:34:04Z</dcterms:created>
  <dcterms:modified xsi:type="dcterms:W3CDTF">2012-05-16T22:27:04Z</dcterms:modified>
</cp:coreProperties>
</file>